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aret" pitchFamily="2" charset="77"/>
      <p:regular r:id="rId16"/>
    </p:embeddedFont>
    <p:embeddedFont>
      <p:font typeface="Garet Bold" pitchFamily="2" charset="77"/>
      <p:regular r:id="rId17"/>
      <p:bold r:id="rId18"/>
    </p:embeddedFont>
    <p:embeddedFont>
      <p:font typeface="Garet Heavy" pitchFamily="2" charset="77"/>
      <p:regular r:id="rId19"/>
      <p:bold r:id="rId20"/>
    </p:embeddedFont>
    <p:embeddedFont>
      <p:font typeface="Garet Light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15" autoAdjust="0"/>
  </p:normalViewPr>
  <p:slideViewPr>
    <p:cSldViewPr>
      <p:cViewPr varScale="1">
        <p:scale>
          <a:sx n="68" d="100"/>
          <a:sy n="68" d="100"/>
        </p:scale>
        <p:origin x="26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svg"/><Relationship Id="rId9" Type="http://schemas.openxmlformats.org/officeDocument/2006/relationships/image" Target="../media/image12.sv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1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jpeg"/><Relationship Id="rId7" Type="http://schemas.openxmlformats.org/officeDocument/2006/relationships/image" Target="../media/image12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sv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.sv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2.svg"/><Relationship Id="rId10" Type="http://schemas.openxmlformats.org/officeDocument/2006/relationships/image" Target="../media/image18.sv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7625569"/>
            <a:ext cx="18288000" cy="2661431"/>
          </a:xfrm>
          <a:custGeom>
            <a:avLst/>
            <a:gdLst/>
            <a:ahLst/>
            <a:cxnLst/>
            <a:rect l="l" t="t" r="r" b="b"/>
            <a:pathLst>
              <a:path w="18288000" h="2661431">
                <a:moveTo>
                  <a:pt x="0" y="0"/>
                </a:moveTo>
                <a:lnTo>
                  <a:pt x="18288000" y="0"/>
                </a:lnTo>
                <a:lnTo>
                  <a:pt x="18288000" y="2661431"/>
                </a:lnTo>
                <a:lnTo>
                  <a:pt x="0" y="266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l="-14996" t="-9630" r="-428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539359"/>
            <a:ext cx="18288000" cy="2167529"/>
            <a:chOff x="0" y="0"/>
            <a:chExt cx="4816593" cy="5708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0872"/>
            </a:xfrm>
            <a:custGeom>
              <a:avLst/>
              <a:gdLst/>
              <a:ahLst/>
              <a:cxnLst/>
              <a:rect l="l" t="t" r="r" b="b"/>
              <a:pathLst>
                <a:path w="4816592" h="570872">
                  <a:moveTo>
                    <a:pt x="0" y="0"/>
                  </a:moveTo>
                  <a:lnTo>
                    <a:pt x="4816592" y="0"/>
                  </a:lnTo>
                  <a:lnTo>
                    <a:pt x="4816592" y="570872"/>
                  </a:lnTo>
                  <a:lnTo>
                    <a:pt x="0" y="570872"/>
                  </a:lnTo>
                  <a:close/>
                </a:path>
              </a:pathLst>
            </a:custGeom>
            <a:gradFill rotWithShape="1">
              <a:gsLst>
                <a:gs pos="0">
                  <a:srgbClr val="040822">
                    <a:alpha val="100000"/>
                  </a:srgbClr>
                </a:gs>
                <a:gs pos="50000">
                  <a:srgbClr val="080B1E">
                    <a:alpha val="89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60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05779" y="-5834234"/>
            <a:ext cx="14309717" cy="14291830"/>
          </a:xfrm>
          <a:custGeom>
            <a:avLst/>
            <a:gdLst/>
            <a:ahLst/>
            <a:cxnLst/>
            <a:rect l="l" t="t" r="r" b="b"/>
            <a:pathLst>
              <a:path w="14309717" h="14291830">
                <a:moveTo>
                  <a:pt x="0" y="0"/>
                </a:moveTo>
                <a:lnTo>
                  <a:pt x="14309717" y="0"/>
                </a:lnTo>
                <a:lnTo>
                  <a:pt x="14309717" y="14291830"/>
                </a:lnTo>
                <a:lnTo>
                  <a:pt x="0" y="1429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317263" y="8970572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79"/>
                </a:lnTo>
                <a:lnTo>
                  <a:pt x="0" y="189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064752" y="9002483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7"/>
                </a:lnTo>
                <a:lnTo>
                  <a:pt x="0" y="125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789"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871347" y="9029677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6" y="0"/>
                </a:lnTo>
                <a:lnTo>
                  <a:pt x="385976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861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527583" y="9029677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861"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2334177" y="9002483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7"/>
                </a:lnTo>
                <a:lnTo>
                  <a:pt x="0" y="1256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98997" y="8872323"/>
            <a:ext cx="385977" cy="3859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2081667" y="8970572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79"/>
                </a:lnTo>
                <a:lnTo>
                  <a:pt x="0" y="1894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7254538" y="377325"/>
            <a:ext cx="0" cy="939532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 rot="5400000">
            <a:off x="17608771" y="9398444"/>
            <a:ext cx="375324" cy="328409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082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601781" y="3623511"/>
            <a:ext cx="754351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028700" y="1037516"/>
            <a:ext cx="315131" cy="365497"/>
          </a:xfrm>
          <a:custGeom>
            <a:avLst/>
            <a:gdLst/>
            <a:ahLst/>
            <a:cxnLst/>
            <a:rect l="l" t="t" r="r" b="b"/>
            <a:pathLst>
              <a:path w="315131" h="365497">
                <a:moveTo>
                  <a:pt x="0" y="0"/>
                </a:moveTo>
                <a:lnTo>
                  <a:pt x="315131" y="0"/>
                </a:lnTo>
                <a:lnTo>
                  <a:pt x="315131" y="365497"/>
                </a:lnTo>
                <a:lnTo>
                  <a:pt x="0" y="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018157" y="8872323"/>
            <a:ext cx="1527247" cy="385977"/>
          </a:xfrm>
          <a:custGeom>
            <a:avLst/>
            <a:gdLst/>
            <a:ahLst/>
            <a:cxnLst/>
            <a:rect l="l" t="t" r="r" b="b"/>
            <a:pathLst>
              <a:path w="1527247" h="385977">
                <a:moveTo>
                  <a:pt x="0" y="0"/>
                </a:moveTo>
                <a:lnTo>
                  <a:pt x="1527247" y="0"/>
                </a:lnTo>
                <a:lnTo>
                  <a:pt x="1527247" y="385977"/>
                </a:lnTo>
                <a:lnTo>
                  <a:pt x="0" y="38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4812104" y="8865768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1" y="0"/>
                </a:lnTo>
                <a:lnTo>
                  <a:pt x="392531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73141" y="7479070"/>
            <a:ext cx="486483" cy="202092"/>
          </a:xfrm>
          <a:custGeom>
            <a:avLst/>
            <a:gdLst/>
            <a:ahLst/>
            <a:cxnLst/>
            <a:rect l="l" t="t" r="r" b="b"/>
            <a:pathLst>
              <a:path w="486483" h="202092">
                <a:moveTo>
                  <a:pt x="0" y="0"/>
                </a:moveTo>
                <a:lnTo>
                  <a:pt x="486483" y="0"/>
                </a:lnTo>
                <a:lnTo>
                  <a:pt x="486483" y="202092"/>
                </a:lnTo>
                <a:lnTo>
                  <a:pt x="0" y="2020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604991" y="1914824"/>
            <a:ext cx="9203998" cy="170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4910" dirty="0" err="1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Sistem</a:t>
            </a:r>
            <a:r>
              <a:rPr lang="en-US" sz="4910" dirty="0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910" dirty="0" err="1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Absensi</a:t>
            </a:r>
            <a:r>
              <a:rPr lang="en-US" sz="4910" dirty="0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4910" dirty="0" err="1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Berbasis</a:t>
            </a:r>
            <a:r>
              <a:rPr lang="en-US" sz="4910" dirty="0">
                <a:solidFill>
                  <a:srgbClr val="0BBCD4"/>
                </a:solidFill>
                <a:latin typeface="Garet"/>
                <a:ea typeface="Garet"/>
                <a:cs typeface="Garet"/>
                <a:sym typeface="Garet"/>
              </a:rPr>
              <a:t> Face Recognition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01781" y="3777466"/>
            <a:ext cx="5503965" cy="579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38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Metode CNN dan KNN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1015" y="443052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1015" y="4908213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1015" y="5387638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 rot="-5400000">
            <a:off x="16681826" y="2223984"/>
            <a:ext cx="216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TENTANG</a:t>
            </a:r>
          </a:p>
        </p:txBody>
      </p:sp>
      <p:sp>
        <p:nvSpPr>
          <p:cNvPr id="44" name="TextBox 44"/>
          <p:cNvSpPr txBox="1"/>
          <p:nvPr/>
        </p:nvSpPr>
        <p:spPr>
          <a:xfrm rot="-5400000">
            <a:off x="16681826" y="4646275"/>
            <a:ext cx="216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MANFAAT</a:t>
            </a:r>
          </a:p>
        </p:txBody>
      </p:sp>
      <p:sp>
        <p:nvSpPr>
          <p:cNvPr id="45" name="TextBox 45"/>
          <p:cNvSpPr txBox="1"/>
          <p:nvPr/>
        </p:nvSpPr>
        <p:spPr>
          <a:xfrm rot="-5400000">
            <a:off x="16681826" y="7369496"/>
            <a:ext cx="216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POTENSI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01781" y="5869728"/>
            <a:ext cx="2943623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CDCDCD"/>
                </a:solidFill>
                <a:latin typeface="Garet Light"/>
                <a:ea typeface="Garet Light"/>
                <a:cs typeface="Garet Light"/>
                <a:sym typeface="Garet Light"/>
              </a:rPr>
              <a:t>Estu Agung Prasetyo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CDCDCD"/>
                </a:solidFill>
                <a:latin typeface="Garet Light"/>
                <a:ea typeface="Garet Light"/>
                <a:cs typeface="Garet Light"/>
                <a:sym typeface="Garet Light"/>
              </a:rPr>
              <a:t>23066020016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CDCDCD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9820601" y="1965616"/>
            <a:ext cx="6744914" cy="6491980"/>
          </a:xfrm>
          <a:custGeom>
            <a:avLst/>
            <a:gdLst/>
            <a:ahLst/>
            <a:cxnLst/>
            <a:rect l="l" t="t" r="r" b="b"/>
            <a:pathLst>
              <a:path w="6744914" h="6491980">
                <a:moveTo>
                  <a:pt x="0" y="0"/>
                </a:moveTo>
                <a:lnTo>
                  <a:pt x="6744914" y="0"/>
                </a:lnTo>
                <a:lnTo>
                  <a:pt x="6744914" y="6491980"/>
                </a:lnTo>
                <a:lnTo>
                  <a:pt x="0" y="64919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625569"/>
            <a:ext cx="18288000" cy="2661431"/>
          </a:xfrm>
          <a:custGeom>
            <a:avLst/>
            <a:gdLst/>
            <a:ahLst/>
            <a:cxnLst/>
            <a:rect l="l" t="t" r="r" b="b"/>
            <a:pathLst>
              <a:path w="18288000" h="2661431">
                <a:moveTo>
                  <a:pt x="0" y="0"/>
                </a:moveTo>
                <a:lnTo>
                  <a:pt x="18288000" y="0"/>
                </a:lnTo>
                <a:lnTo>
                  <a:pt x="18288000" y="2661431"/>
                </a:lnTo>
                <a:lnTo>
                  <a:pt x="0" y="2661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l="-14996" t="-9630" r="-42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539359"/>
            <a:ext cx="18288000" cy="2167529"/>
            <a:chOff x="0" y="0"/>
            <a:chExt cx="4816593" cy="5708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0872"/>
            </a:xfrm>
            <a:custGeom>
              <a:avLst/>
              <a:gdLst/>
              <a:ahLst/>
              <a:cxnLst/>
              <a:rect l="l" t="t" r="r" b="b"/>
              <a:pathLst>
                <a:path w="4816592" h="570872">
                  <a:moveTo>
                    <a:pt x="0" y="0"/>
                  </a:moveTo>
                  <a:lnTo>
                    <a:pt x="4816592" y="0"/>
                  </a:lnTo>
                  <a:lnTo>
                    <a:pt x="4816592" y="570872"/>
                  </a:lnTo>
                  <a:lnTo>
                    <a:pt x="0" y="570872"/>
                  </a:lnTo>
                  <a:close/>
                </a:path>
              </a:pathLst>
            </a:custGeom>
            <a:gradFill rotWithShape="1">
              <a:gsLst>
                <a:gs pos="0">
                  <a:srgbClr val="040822">
                    <a:alpha val="100000"/>
                  </a:srgbClr>
                </a:gs>
                <a:gs pos="50000">
                  <a:srgbClr val="080B1E">
                    <a:alpha val="89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608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317263" y="8970572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79"/>
                </a:lnTo>
                <a:lnTo>
                  <a:pt x="0" y="18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834288" y="-6421212"/>
            <a:ext cx="14309717" cy="14291830"/>
          </a:xfrm>
          <a:custGeom>
            <a:avLst/>
            <a:gdLst/>
            <a:ahLst/>
            <a:cxnLst/>
            <a:rect l="l" t="t" r="r" b="b"/>
            <a:pathLst>
              <a:path w="14309717" h="14291830">
                <a:moveTo>
                  <a:pt x="0" y="0"/>
                </a:moveTo>
                <a:lnTo>
                  <a:pt x="14309716" y="0"/>
                </a:lnTo>
                <a:lnTo>
                  <a:pt x="14309716" y="14291829"/>
                </a:lnTo>
                <a:lnTo>
                  <a:pt x="0" y="14291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064752" y="9002483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7"/>
                </a:lnTo>
                <a:lnTo>
                  <a:pt x="0" y="12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0789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871347" y="9029677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6" y="0"/>
                </a:lnTo>
                <a:lnTo>
                  <a:pt x="385976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5861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2527583" y="9029677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5861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334177" y="9002483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7"/>
                </a:lnTo>
                <a:lnTo>
                  <a:pt x="0" y="12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98997" y="8872323"/>
            <a:ext cx="385977" cy="3859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2081667" y="8970572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79"/>
                </a:lnTo>
                <a:lnTo>
                  <a:pt x="0" y="18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18157" y="8872323"/>
            <a:ext cx="1527247" cy="385977"/>
          </a:xfrm>
          <a:custGeom>
            <a:avLst/>
            <a:gdLst/>
            <a:ahLst/>
            <a:cxnLst/>
            <a:rect l="l" t="t" r="r" b="b"/>
            <a:pathLst>
              <a:path w="1527247" h="385977">
                <a:moveTo>
                  <a:pt x="0" y="0"/>
                </a:moveTo>
                <a:lnTo>
                  <a:pt x="1527247" y="0"/>
                </a:lnTo>
                <a:lnTo>
                  <a:pt x="1527247" y="385977"/>
                </a:lnTo>
                <a:lnTo>
                  <a:pt x="0" y="3859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12104" y="8865768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1" y="0"/>
                </a:lnTo>
                <a:lnTo>
                  <a:pt x="392531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1015" y="458292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10</a:t>
            </a:r>
          </a:p>
        </p:txBody>
      </p:sp>
      <p:sp>
        <p:nvSpPr>
          <p:cNvPr id="22" name="AutoShape 22"/>
          <p:cNvSpPr/>
          <p:nvPr/>
        </p:nvSpPr>
        <p:spPr>
          <a:xfrm>
            <a:off x="380092" y="5281612"/>
            <a:ext cx="307339" cy="0"/>
          </a:xfrm>
          <a:prstGeom prst="line">
            <a:avLst/>
          </a:prstGeom>
          <a:ln w="28575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51015" y="410523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09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28700" y="1037516"/>
            <a:ext cx="315131" cy="365497"/>
          </a:xfrm>
          <a:custGeom>
            <a:avLst/>
            <a:gdLst/>
            <a:ahLst/>
            <a:cxnLst/>
            <a:rect l="l" t="t" r="r" b="b"/>
            <a:pathLst>
              <a:path w="315131" h="365497">
                <a:moveTo>
                  <a:pt x="0" y="0"/>
                </a:moveTo>
                <a:lnTo>
                  <a:pt x="315131" y="0"/>
                </a:lnTo>
                <a:lnTo>
                  <a:pt x="315131" y="365497"/>
                </a:lnTo>
                <a:lnTo>
                  <a:pt x="0" y="365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AutoShape 25"/>
          <p:cNvSpPr/>
          <p:nvPr/>
        </p:nvSpPr>
        <p:spPr>
          <a:xfrm flipV="1">
            <a:off x="8318331" y="3851856"/>
            <a:ext cx="841170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8389692" y="6873234"/>
            <a:ext cx="486483" cy="202092"/>
          </a:xfrm>
          <a:custGeom>
            <a:avLst/>
            <a:gdLst/>
            <a:ahLst/>
            <a:cxnLst/>
            <a:rect l="l" t="t" r="r" b="b"/>
            <a:pathLst>
              <a:path w="486483" h="202092">
                <a:moveTo>
                  <a:pt x="0" y="0"/>
                </a:moveTo>
                <a:lnTo>
                  <a:pt x="486483" y="0"/>
                </a:lnTo>
                <a:lnTo>
                  <a:pt x="486483" y="202092"/>
                </a:lnTo>
                <a:lnTo>
                  <a:pt x="0" y="202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318331" y="2377302"/>
            <a:ext cx="8936206" cy="121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2"/>
              </a:lnSpc>
            </a:pPr>
            <a:r>
              <a:rPr lang="en-US" sz="7159">
                <a:solidFill>
                  <a:srgbClr val="CDCDCD"/>
                </a:solidFill>
                <a:latin typeface="Garet"/>
                <a:ea typeface="Garet"/>
                <a:cs typeface="Garet"/>
                <a:sym typeface="Garet"/>
              </a:rPr>
              <a:t>Terima Kasih Atas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18331" y="3901036"/>
            <a:ext cx="8940969" cy="160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76"/>
              </a:lnSpc>
            </a:pPr>
            <a:r>
              <a:rPr lang="en-US" sz="9483" b="1">
                <a:solidFill>
                  <a:srgbClr val="0BBCD4"/>
                </a:solidFill>
                <a:latin typeface="Garet Bold"/>
                <a:ea typeface="Garet Bold"/>
                <a:cs typeface="Garet Bold"/>
                <a:sym typeface="Garet Bold"/>
              </a:rPr>
              <a:t>Perhatiannya</a:t>
            </a:r>
          </a:p>
        </p:txBody>
      </p:sp>
      <p:sp>
        <p:nvSpPr>
          <p:cNvPr id="29" name="Freeform 29"/>
          <p:cNvSpPr/>
          <p:nvPr/>
        </p:nvSpPr>
        <p:spPr>
          <a:xfrm>
            <a:off x="1186265" y="1942160"/>
            <a:ext cx="6555998" cy="6349812"/>
          </a:xfrm>
          <a:custGeom>
            <a:avLst/>
            <a:gdLst/>
            <a:ahLst/>
            <a:cxnLst/>
            <a:rect l="l" t="t" r="r" b="b"/>
            <a:pathLst>
              <a:path w="6555998" h="6349812">
                <a:moveTo>
                  <a:pt x="0" y="0"/>
                </a:moveTo>
                <a:lnTo>
                  <a:pt x="6555998" y="0"/>
                </a:lnTo>
                <a:lnTo>
                  <a:pt x="6555998" y="6349813"/>
                </a:lnTo>
                <a:lnTo>
                  <a:pt x="0" y="63498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288" b="-3288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AutoShape 37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 rot="-5400000">
            <a:off x="17608771" y="9398444"/>
            <a:ext cx="375324" cy="328409"/>
            <a:chOff x="0" y="0"/>
            <a:chExt cx="812800" cy="7112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40822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5246370" cy="7592823"/>
            <a:chOff x="0" y="0"/>
            <a:chExt cx="812800" cy="11763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176327"/>
            </a:xfrm>
            <a:custGeom>
              <a:avLst/>
              <a:gdLst/>
              <a:ahLst/>
              <a:cxnLst/>
              <a:rect l="l" t="t" r="r" b="b"/>
              <a:pathLst>
                <a:path w="812800" h="1176327">
                  <a:moveTo>
                    <a:pt x="0" y="0"/>
                  </a:moveTo>
                  <a:lnTo>
                    <a:pt x="812800" y="0"/>
                  </a:lnTo>
                  <a:lnTo>
                    <a:pt x="812800" y="1176327"/>
                  </a:lnTo>
                  <a:lnTo>
                    <a:pt x="0" y="1176327"/>
                  </a:lnTo>
                  <a:close/>
                </a:path>
              </a:pathLst>
            </a:custGeom>
            <a:blipFill>
              <a:blip r:embed="rId4"/>
              <a:stretch>
                <a:fillRect l="-88448" r="-2877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5400000">
            <a:off x="1317263" y="8967294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064752" y="8999205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789"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871347" y="9026399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6" y="0"/>
                </a:lnTo>
                <a:lnTo>
                  <a:pt x="385976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65861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527583" y="9026399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65861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334177" y="8999205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98997" y="8869046"/>
            <a:ext cx="385977" cy="3859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2081667" y="8967294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275070" y="1028700"/>
            <a:ext cx="139371" cy="2344958"/>
            <a:chOff x="0" y="0"/>
            <a:chExt cx="36707" cy="6176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1015" y="443052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015" y="4908213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015" y="5387638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456847" y="2046637"/>
            <a:ext cx="73562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PENDAHULUAN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56847" y="4376388"/>
            <a:ext cx="7739771" cy="43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542" lvl="1" indent="-292771" algn="l">
              <a:lnSpc>
                <a:spcPts val="3796"/>
              </a:lnSpc>
              <a:buFont typeface="Arial"/>
              <a:buChar char="•"/>
            </a:pP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Sistem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absensi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karyawan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merupakan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peran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strategis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dalam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perencanaan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pengelolaan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SDM.</a:t>
            </a:r>
          </a:p>
          <a:p>
            <a:pPr marL="585542" lvl="1" indent="-292771" algn="l">
              <a:lnSpc>
                <a:spcPts val="3796"/>
              </a:lnSpc>
              <a:buFont typeface="Arial"/>
              <a:buChar char="•"/>
            </a:pP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Teknologi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pengenalan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wajah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berbasis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CNN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KNN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menawarkan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solusi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yang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lebih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akurat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otomatis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585542" lvl="1" indent="-292771" algn="l">
              <a:lnSpc>
                <a:spcPts val="3796"/>
              </a:lnSpc>
              <a:buFont typeface="Arial"/>
              <a:buChar char="•"/>
            </a:pP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Tujuan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Implementasi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sistem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absensi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di PT.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Petrokimia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Gresik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untuk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meningkatkan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akurasi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12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efisiensi</a:t>
            </a:r>
            <a:r>
              <a:rPr lang="en-US" sz="2712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29" name="Freeform 29"/>
          <p:cNvSpPr/>
          <p:nvPr/>
        </p:nvSpPr>
        <p:spPr>
          <a:xfrm>
            <a:off x="2927207" y="8865768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2" y="0"/>
                </a:lnTo>
                <a:lnTo>
                  <a:pt x="392532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82552" y="1648175"/>
            <a:ext cx="5246370" cy="7564672"/>
            <a:chOff x="0" y="0"/>
            <a:chExt cx="812800" cy="1171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171966"/>
            </a:xfrm>
            <a:custGeom>
              <a:avLst/>
              <a:gdLst/>
              <a:ahLst/>
              <a:cxnLst/>
              <a:rect l="l" t="t" r="r" b="b"/>
              <a:pathLst>
                <a:path w="812800" h="1171966">
                  <a:moveTo>
                    <a:pt x="0" y="0"/>
                  </a:moveTo>
                  <a:lnTo>
                    <a:pt x="812800" y="0"/>
                  </a:lnTo>
                  <a:lnTo>
                    <a:pt x="812800" y="1171966"/>
                  </a:lnTo>
                  <a:lnTo>
                    <a:pt x="0" y="1171966"/>
                  </a:lnTo>
                  <a:close/>
                </a:path>
              </a:pathLst>
            </a:custGeom>
            <a:blipFill>
              <a:blip r:embed="rId2"/>
              <a:stretch>
                <a:fillRect t="-1950" b="-19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1771116" y="1130226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1518605" y="1162137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0789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1325199" y="1189331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5861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2981436" y="1189331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65861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2788030" y="1162137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152849" y="1031977"/>
            <a:ext cx="385977" cy="3859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2535519" y="1130226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381060" y="1028700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1" y="0"/>
                </a:lnTo>
                <a:lnTo>
                  <a:pt x="392531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015" y="443052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015" y="4908213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015" y="5387638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82406" y="1648175"/>
            <a:ext cx="5511502" cy="226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7"/>
              </a:lnSpc>
            </a:pPr>
            <a:r>
              <a:rPr lang="en-US" sz="743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Bahan dan Metode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412867" y="6867888"/>
            <a:ext cx="139371" cy="2344958"/>
            <a:chOff x="0" y="0"/>
            <a:chExt cx="36707" cy="6176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216100" y="4598797"/>
            <a:ext cx="7897176" cy="382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2458" lvl="1" indent="-386229" algn="l">
              <a:lnSpc>
                <a:spcPts val="5008"/>
              </a:lnSpc>
              <a:buFont typeface="Arial"/>
              <a:buChar char="•"/>
            </a:pP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Dataset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berupa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gambar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wajah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karyawan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dari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absensi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beresolusi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tinggi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marL="772458" lvl="1" indent="-386229" algn="l">
              <a:lnSpc>
                <a:spcPts val="5008"/>
              </a:lnSpc>
              <a:buFont typeface="Arial"/>
              <a:buChar char="•"/>
            </a:pP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Preprocessing: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normalisasi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piksel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, resizing (128x128), </a:t>
            </a:r>
            <a:r>
              <a:rPr lang="en-US" sz="3577" b="1" dirty="0" err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augmentasi</a:t>
            </a:r>
            <a:r>
              <a:rPr lang="en-US" sz="3577" b="1" dirty="0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 data.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82552" y="1028700"/>
            <a:ext cx="5246370" cy="7438388"/>
            <a:chOff x="0" y="0"/>
            <a:chExt cx="812800" cy="1152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152401"/>
            </a:xfrm>
            <a:custGeom>
              <a:avLst/>
              <a:gdLst/>
              <a:ahLst/>
              <a:cxnLst/>
              <a:rect l="l" t="t" r="r" b="b"/>
              <a:pathLst>
                <a:path w="812800" h="1152401">
                  <a:moveTo>
                    <a:pt x="0" y="0"/>
                  </a:moveTo>
                  <a:lnTo>
                    <a:pt x="812800" y="0"/>
                  </a:lnTo>
                  <a:lnTo>
                    <a:pt x="812800" y="1152401"/>
                  </a:lnTo>
                  <a:lnTo>
                    <a:pt x="0" y="1152401"/>
                  </a:lnTo>
                  <a:close/>
                </a:path>
              </a:pathLst>
            </a:custGeom>
            <a:blipFill>
              <a:blip r:embed="rId2"/>
              <a:stretch>
                <a:fillRect t="-2931" b="-293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1412867" y="6033817"/>
            <a:ext cx="139371" cy="2344958"/>
            <a:chOff x="0" y="0"/>
            <a:chExt cx="36707" cy="6176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02257" y="3645053"/>
            <a:ext cx="783889" cy="723138"/>
          </a:xfrm>
          <a:custGeom>
            <a:avLst/>
            <a:gdLst/>
            <a:ahLst/>
            <a:cxnLst/>
            <a:rect l="l" t="t" r="r" b="b"/>
            <a:pathLst>
              <a:path w="783889" h="723138">
                <a:moveTo>
                  <a:pt x="0" y="0"/>
                </a:moveTo>
                <a:lnTo>
                  <a:pt x="783889" y="0"/>
                </a:lnTo>
                <a:lnTo>
                  <a:pt x="783889" y="723138"/>
                </a:lnTo>
                <a:lnTo>
                  <a:pt x="0" y="723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02257" y="4767819"/>
            <a:ext cx="783889" cy="723138"/>
          </a:xfrm>
          <a:custGeom>
            <a:avLst/>
            <a:gdLst/>
            <a:ahLst/>
            <a:cxnLst/>
            <a:rect l="l" t="t" r="r" b="b"/>
            <a:pathLst>
              <a:path w="783889" h="723138">
                <a:moveTo>
                  <a:pt x="0" y="0"/>
                </a:moveTo>
                <a:lnTo>
                  <a:pt x="783889" y="0"/>
                </a:lnTo>
                <a:lnTo>
                  <a:pt x="783889" y="723137"/>
                </a:lnTo>
                <a:lnTo>
                  <a:pt x="0" y="72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1015" y="4429992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015" y="4907683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015" y="5387108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2257" y="1302156"/>
            <a:ext cx="5506213" cy="13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6"/>
              </a:lnSpc>
            </a:pPr>
            <a:r>
              <a:rPr lang="en-US" sz="883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METODE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44659" y="3683005"/>
            <a:ext cx="7568760" cy="58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CNN untuk ekstraksi fitur wajah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4659" y="4681219"/>
            <a:ext cx="7568760" cy="178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KNN untuk klasifikasi berdasarkan fitur yang diekstraksi.</a:t>
            </a:r>
          </a:p>
        </p:txBody>
      </p:sp>
      <p:sp>
        <p:nvSpPr>
          <p:cNvPr id="18" name="Freeform 18"/>
          <p:cNvSpPr/>
          <p:nvPr/>
        </p:nvSpPr>
        <p:spPr>
          <a:xfrm>
            <a:off x="2302257" y="6844741"/>
            <a:ext cx="783889" cy="723138"/>
          </a:xfrm>
          <a:custGeom>
            <a:avLst/>
            <a:gdLst/>
            <a:ahLst/>
            <a:cxnLst/>
            <a:rect l="l" t="t" r="r" b="b"/>
            <a:pathLst>
              <a:path w="783889" h="723138">
                <a:moveTo>
                  <a:pt x="0" y="0"/>
                </a:moveTo>
                <a:lnTo>
                  <a:pt x="783889" y="0"/>
                </a:lnTo>
                <a:lnTo>
                  <a:pt x="783889" y="723137"/>
                </a:lnTo>
                <a:lnTo>
                  <a:pt x="0" y="72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644659" y="6778066"/>
            <a:ext cx="7568760" cy="118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Evaluasi: akurasi, kecepatan, keandalan</a:t>
            </a:r>
          </a:p>
        </p:txBody>
      </p:sp>
      <p:sp>
        <p:nvSpPr>
          <p:cNvPr id="20" name="Freeform 20"/>
          <p:cNvSpPr/>
          <p:nvPr/>
        </p:nvSpPr>
        <p:spPr>
          <a:xfrm rot="-5400000">
            <a:off x="11701430" y="8921841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5400000">
            <a:off x="11448920" y="8953752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789"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1255514" y="8980946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65861"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2911751" y="8980946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65861"/>
            </a:stretch>
          </a:blipFill>
        </p:spPr>
      </p:sp>
      <p:sp>
        <p:nvSpPr>
          <p:cNvPr id="24" name="Freeform 24"/>
          <p:cNvSpPr/>
          <p:nvPr/>
        </p:nvSpPr>
        <p:spPr>
          <a:xfrm rot="5400000">
            <a:off x="12718345" y="8953752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083164" y="8823592"/>
            <a:ext cx="385977" cy="3859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5400000">
            <a:off x="12465834" y="8921841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311374" y="8820315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2" y="0"/>
                </a:lnTo>
                <a:lnTo>
                  <a:pt x="392532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3098230" y="898430"/>
            <a:ext cx="12091539" cy="9072606"/>
          </a:xfrm>
          <a:custGeom>
            <a:avLst/>
            <a:gdLst/>
            <a:ahLst/>
            <a:cxnLst/>
            <a:rect l="l" t="t" r="r" b="b"/>
            <a:pathLst>
              <a:path w="12091539" h="9072606">
                <a:moveTo>
                  <a:pt x="0" y="0"/>
                </a:moveTo>
                <a:lnTo>
                  <a:pt x="12091540" y="0"/>
                </a:lnTo>
                <a:lnTo>
                  <a:pt x="12091540" y="9072606"/>
                </a:lnTo>
                <a:lnTo>
                  <a:pt x="0" y="9072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015" y="442999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015" y="4907683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015" y="5387108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834" y="1651076"/>
            <a:ext cx="5963156" cy="8635924"/>
            <a:chOff x="0" y="0"/>
            <a:chExt cx="923849" cy="13379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3849" cy="1337931"/>
            </a:xfrm>
            <a:custGeom>
              <a:avLst/>
              <a:gdLst/>
              <a:ahLst/>
              <a:cxnLst/>
              <a:rect l="l" t="t" r="r" b="b"/>
              <a:pathLst>
                <a:path w="923849" h="1337931">
                  <a:moveTo>
                    <a:pt x="0" y="0"/>
                  </a:moveTo>
                  <a:lnTo>
                    <a:pt x="923849" y="0"/>
                  </a:lnTo>
                  <a:lnTo>
                    <a:pt x="923849" y="1337931"/>
                  </a:lnTo>
                  <a:lnTo>
                    <a:pt x="0" y="1337931"/>
                  </a:lnTo>
                  <a:close/>
                </a:path>
              </a:pathLst>
            </a:custGeom>
            <a:blipFill>
              <a:blip r:embed="rId2"/>
              <a:stretch>
                <a:fillRect t="-18141" b="-461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10735" y="4020947"/>
            <a:ext cx="914400" cy="914400"/>
            <a:chOff x="0" y="0"/>
            <a:chExt cx="240830" cy="2408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30" cy="240830"/>
            </a:xfrm>
            <a:custGeom>
              <a:avLst/>
              <a:gdLst/>
              <a:ahLst/>
              <a:cxnLst/>
              <a:rect l="l" t="t" r="r" b="b"/>
              <a:pathLst>
                <a:path w="240830" h="240830">
                  <a:moveTo>
                    <a:pt x="0" y="0"/>
                  </a:moveTo>
                  <a:lnTo>
                    <a:pt x="240830" y="0"/>
                  </a:lnTo>
                  <a:lnTo>
                    <a:pt x="240830" y="240830"/>
                  </a:lnTo>
                  <a:lnTo>
                    <a:pt x="0" y="240830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30" cy="278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10735" y="5747968"/>
            <a:ext cx="914400" cy="914400"/>
            <a:chOff x="0" y="0"/>
            <a:chExt cx="240830" cy="2408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830" cy="240830"/>
            </a:xfrm>
            <a:custGeom>
              <a:avLst/>
              <a:gdLst/>
              <a:ahLst/>
              <a:cxnLst/>
              <a:rect l="l" t="t" r="r" b="b"/>
              <a:pathLst>
                <a:path w="240830" h="240830">
                  <a:moveTo>
                    <a:pt x="0" y="0"/>
                  </a:moveTo>
                  <a:lnTo>
                    <a:pt x="240830" y="0"/>
                  </a:lnTo>
                  <a:lnTo>
                    <a:pt x="240830" y="240830"/>
                  </a:lnTo>
                  <a:lnTo>
                    <a:pt x="0" y="240830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0830" cy="278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1015" y="4430522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85188" y="4206685"/>
            <a:ext cx="7654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40822"/>
                </a:solidFill>
                <a:latin typeface="Garet Heavy"/>
                <a:ea typeface="Garet Heavy"/>
                <a:cs typeface="Garet Heavy"/>
                <a:sym typeface="Garet Heavy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5188" y="5933705"/>
            <a:ext cx="7654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40822"/>
                </a:solidFill>
                <a:latin typeface="Garet Heavy"/>
                <a:ea typeface="Garet Heavy"/>
                <a:cs typeface="Garet Heavy"/>
                <a:sym typeface="Garet Heavy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015" y="4908213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015" y="5387638"/>
            <a:ext cx="765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2394" y="1038225"/>
            <a:ext cx="4548384" cy="168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69"/>
              </a:lnSpc>
            </a:pPr>
            <a:r>
              <a:rPr lang="en-US" sz="1114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HASIL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010735" y="7474989"/>
            <a:ext cx="914400" cy="914400"/>
            <a:chOff x="0" y="0"/>
            <a:chExt cx="240830" cy="2408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0830" cy="240830"/>
            </a:xfrm>
            <a:custGeom>
              <a:avLst/>
              <a:gdLst/>
              <a:ahLst/>
              <a:cxnLst/>
              <a:rect l="l" t="t" r="r" b="b"/>
              <a:pathLst>
                <a:path w="240830" h="240830">
                  <a:moveTo>
                    <a:pt x="0" y="0"/>
                  </a:moveTo>
                  <a:lnTo>
                    <a:pt x="240830" y="0"/>
                  </a:lnTo>
                  <a:lnTo>
                    <a:pt x="240830" y="240830"/>
                  </a:lnTo>
                  <a:lnTo>
                    <a:pt x="0" y="240830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0830" cy="278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85188" y="7660726"/>
            <a:ext cx="76549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40822"/>
                </a:solidFill>
                <a:latin typeface="Garet Heavy"/>
                <a:ea typeface="Garet Heavy"/>
                <a:cs typeface="Garet Heavy"/>
                <a:sym typeface="Garet Heavy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11460" y="4625638"/>
            <a:ext cx="7475436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Kecepatan Pengenalan: 1,8 detik per absensi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1460" y="4047697"/>
            <a:ext cx="55180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Akurasi Sistem: 95%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1460" y="5686753"/>
            <a:ext cx="61552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Efisiensi Operasional: Mengurangi keterlambatan hingga 30%.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11460" y="7427364"/>
            <a:ext cx="681889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Sistem otomatis mengeliminasi potensi kecurangan.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433148" y="6913342"/>
            <a:ext cx="139371" cy="2344958"/>
            <a:chOff x="0" y="0"/>
            <a:chExt cx="36707" cy="6176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02834" y="1142099"/>
            <a:ext cx="1727507" cy="385977"/>
            <a:chOff x="0" y="0"/>
            <a:chExt cx="2303343" cy="514636"/>
          </a:xfrm>
        </p:grpSpPr>
        <p:sp>
          <p:nvSpPr>
            <p:cNvPr id="31" name="Freeform 31"/>
            <p:cNvSpPr/>
            <p:nvPr/>
          </p:nvSpPr>
          <p:spPr>
            <a:xfrm rot="-5400000">
              <a:off x="384751" y="130998"/>
              <a:ext cx="514636" cy="252639"/>
            </a:xfrm>
            <a:custGeom>
              <a:avLst/>
              <a:gdLst/>
              <a:ahLst/>
              <a:cxnLst/>
              <a:rect l="l" t="t" r="r" b="b"/>
              <a:pathLst>
                <a:path w="514636" h="252639">
                  <a:moveTo>
                    <a:pt x="0" y="0"/>
                  </a:moveTo>
                  <a:lnTo>
                    <a:pt x="514636" y="0"/>
                  </a:lnTo>
                  <a:lnTo>
                    <a:pt x="514636" y="252640"/>
                  </a:lnTo>
                  <a:lnTo>
                    <a:pt x="0" y="252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 rot="-5400000">
              <a:off x="48070" y="173546"/>
              <a:ext cx="514636" cy="167544"/>
            </a:xfrm>
            <a:custGeom>
              <a:avLst/>
              <a:gdLst/>
              <a:ahLst/>
              <a:cxnLst/>
              <a:rect l="l" t="t" r="r" b="b"/>
              <a:pathLst>
                <a:path w="514636" h="167544">
                  <a:moveTo>
                    <a:pt x="0" y="0"/>
                  </a:moveTo>
                  <a:lnTo>
                    <a:pt x="514636" y="0"/>
                  </a:lnTo>
                  <a:lnTo>
                    <a:pt x="514636" y="167544"/>
                  </a:lnTo>
                  <a:lnTo>
                    <a:pt x="0" y="16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0789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-5400000">
              <a:off x="-209805" y="209805"/>
              <a:ext cx="514636" cy="95027"/>
            </a:xfrm>
            <a:custGeom>
              <a:avLst/>
              <a:gdLst/>
              <a:ahLst/>
              <a:cxnLst/>
              <a:rect l="l" t="t" r="r" b="b"/>
              <a:pathLst>
                <a:path w="514636" h="95027">
                  <a:moveTo>
                    <a:pt x="0" y="0"/>
                  </a:moveTo>
                  <a:lnTo>
                    <a:pt x="514636" y="0"/>
                  </a:lnTo>
                  <a:lnTo>
                    <a:pt x="514636" y="95026"/>
                  </a:lnTo>
                  <a:lnTo>
                    <a:pt x="0" y="95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65861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5400000">
              <a:off x="1998511" y="209805"/>
              <a:ext cx="514636" cy="95027"/>
            </a:xfrm>
            <a:custGeom>
              <a:avLst/>
              <a:gdLst/>
              <a:ahLst/>
              <a:cxnLst/>
              <a:rect l="l" t="t" r="r" b="b"/>
              <a:pathLst>
                <a:path w="514636" h="95027">
                  <a:moveTo>
                    <a:pt x="0" y="0"/>
                  </a:moveTo>
                  <a:lnTo>
                    <a:pt x="514636" y="0"/>
                  </a:lnTo>
                  <a:lnTo>
                    <a:pt x="514636" y="95026"/>
                  </a:lnTo>
                  <a:lnTo>
                    <a:pt x="0" y="95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65861"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5400000">
              <a:off x="1740637" y="173546"/>
              <a:ext cx="514636" cy="167544"/>
            </a:xfrm>
            <a:custGeom>
              <a:avLst/>
              <a:gdLst/>
              <a:ahLst/>
              <a:cxnLst/>
              <a:rect l="l" t="t" r="r" b="b"/>
              <a:pathLst>
                <a:path w="514636" h="167544">
                  <a:moveTo>
                    <a:pt x="0" y="0"/>
                  </a:moveTo>
                  <a:lnTo>
                    <a:pt x="514636" y="0"/>
                  </a:lnTo>
                  <a:lnTo>
                    <a:pt x="514636" y="167544"/>
                  </a:lnTo>
                  <a:lnTo>
                    <a:pt x="0" y="16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0789"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>
              <a:off x="893729" y="0"/>
              <a:ext cx="514636" cy="514636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6668" tIns="116668" rIns="116668" bIns="116668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5400000">
              <a:off x="1403956" y="130998"/>
              <a:ext cx="514636" cy="252639"/>
            </a:xfrm>
            <a:custGeom>
              <a:avLst/>
              <a:gdLst/>
              <a:ahLst/>
              <a:cxnLst/>
              <a:rect l="l" t="t" r="r" b="b"/>
              <a:pathLst>
                <a:path w="514636" h="252639">
                  <a:moveTo>
                    <a:pt x="0" y="0"/>
                  </a:moveTo>
                  <a:lnTo>
                    <a:pt x="514636" y="0"/>
                  </a:lnTo>
                  <a:lnTo>
                    <a:pt x="514636" y="252640"/>
                  </a:lnTo>
                  <a:lnTo>
                    <a:pt x="0" y="252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0" name="Freeform 40"/>
          <p:cNvSpPr/>
          <p:nvPr/>
        </p:nvSpPr>
        <p:spPr>
          <a:xfrm>
            <a:off x="3401341" y="1138822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2" y="0"/>
                </a:lnTo>
                <a:lnTo>
                  <a:pt x="392532" y="392531"/>
                </a:lnTo>
                <a:lnTo>
                  <a:pt x="0" y="392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9" name="AutoShape 49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3016369" cy="7592823"/>
            <a:chOff x="0" y="0"/>
            <a:chExt cx="467314" cy="1176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7314" cy="1176327"/>
            </a:xfrm>
            <a:custGeom>
              <a:avLst/>
              <a:gdLst/>
              <a:ahLst/>
              <a:cxnLst/>
              <a:rect l="l" t="t" r="r" b="b"/>
              <a:pathLst>
                <a:path w="467314" h="1176327">
                  <a:moveTo>
                    <a:pt x="0" y="0"/>
                  </a:moveTo>
                  <a:lnTo>
                    <a:pt x="467314" y="0"/>
                  </a:lnTo>
                  <a:lnTo>
                    <a:pt x="467314" y="1176327"/>
                  </a:lnTo>
                  <a:lnTo>
                    <a:pt x="0" y="1176327"/>
                  </a:lnTo>
                  <a:close/>
                </a:path>
              </a:pathLst>
            </a:custGeom>
            <a:blipFill>
              <a:blip r:embed="rId2"/>
              <a:stretch>
                <a:fillRect l="-25933" r="-4177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292107" y="1028700"/>
            <a:ext cx="3175655" cy="7592823"/>
            <a:chOff x="0" y="0"/>
            <a:chExt cx="491992" cy="11763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1992" cy="1176327"/>
            </a:xfrm>
            <a:custGeom>
              <a:avLst/>
              <a:gdLst/>
              <a:ahLst/>
              <a:cxnLst/>
              <a:rect l="l" t="t" r="r" b="b"/>
              <a:pathLst>
                <a:path w="491992" h="1176327">
                  <a:moveTo>
                    <a:pt x="0" y="0"/>
                  </a:moveTo>
                  <a:lnTo>
                    <a:pt x="491992" y="0"/>
                  </a:lnTo>
                  <a:lnTo>
                    <a:pt x="491992" y="1176327"/>
                  </a:lnTo>
                  <a:lnTo>
                    <a:pt x="0" y="1176327"/>
                  </a:lnTo>
                  <a:close/>
                </a:path>
              </a:pathLst>
            </a:custGeom>
            <a:blipFill>
              <a:blip r:embed="rId3"/>
              <a:stretch>
                <a:fillRect l="-19748" r="-3984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400000">
            <a:off x="1317263" y="8962885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064752" y="8994796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789"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871347" y="9021990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6" y="0"/>
                </a:lnTo>
                <a:lnTo>
                  <a:pt x="385976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861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527583" y="9021990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861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334177" y="8994796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98997" y="8864636"/>
            <a:ext cx="385977" cy="3859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2081667" y="8962885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27207" y="8861359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2" y="0"/>
                </a:lnTo>
                <a:lnTo>
                  <a:pt x="392532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1015" y="4430522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015" y="4908213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015" y="5387638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09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30842" y="1776353"/>
            <a:ext cx="786061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PEMBAHASAN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30842" y="3494598"/>
            <a:ext cx="8648683" cy="449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304" lvl="1" indent="-307152" algn="l">
              <a:lnSpc>
                <a:spcPts val="3983"/>
              </a:lnSpc>
              <a:buAutoNum type="arabicPeriod"/>
            </a:pP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Kombinasi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CNN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KNN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menghasilkan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sistem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absensi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yang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akurat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efisien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614304" lvl="1" indent="-307152" algn="l">
              <a:lnSpc>
                <a:spcPts val="3983"/>
              </a:lnSpc>
              <a:buAutoNum type="arabicPeriod"/>
            </a:pP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Preprocessing data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meningkatkan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kemampuan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generalisasi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model.</a:t>
            </a:r>
          </a:p>
          <a:p>
            <a:pPr marL="614304" lvl="1" indent="-307152" algn="l">
              <a:lnSpc>
                <a:spcPts val="3983"/>
              </a:lnSpc>
              <a:buAutoNum type="arabicPeriod"/>
            </a:pP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Sistem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mengatasi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variasi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pencahayaan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ekspresi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sudut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pandang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614304" lvl="1" indent="-307152" algn="l">
              <a:lnSpc>
                <a:spcPts val="3983"/>
              </a:lnSpc>
              <a:buAutoNum type="arabicPeriod"/>
            </a:pP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Keunggulan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dibanding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metode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konvensional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: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akurasi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kecepatan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eliminasi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5" dirty="0" err="1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kecurangan</a:t>
            </a:r>
            <a:r>
              <a:rPr lang="en-US" sz="2845" dirty="0">
                <a:solidFill>
                  <a:srgbClr val="CFCFC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975384" y="1028700"/>
            <a:ext cx="139371" cy="2344958"/>
            <a:chOff x="0" y="0"/>
            <a:chExt cx="36707" cy="61760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1015" y="4430522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015" y="4908213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015" y="5387638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10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1767267" y="5432014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514756" y="5463925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789"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321350" y="5491119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5861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977587" y="5491119"/>
            <a:ext cx="385977" cy="71270"/>
          </a:xfrm>
          <a:custGeom>
            <a:avLst/>
            <a:gdLst/>
            <a:ahLst/>
            <a:cxnLst/>
            <a:rect l="l" t="t" r="r" b="b"/>
            <a:pathLst>
              <a:path w="385977" h="71270">
                <a:moveTo>
                  <a:pt x="0" y="0"/>
                </a:moveTo>
                <a:lnTo>
                  <a:pt x="385977" y="0"/>
                </a:lnTo>
                <a:lnTo>
                  <a:pt x="385977" y="71270"/>
                </a:lnTo>
                <a:lnTo>
                  <a:pt x="0" y="7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5861"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784181" y="5463925"/>
            <a:ext cx="385977" cy="125658"/>
          </a:xfrm>
          <a:custGeom>
            <a:avLst/>
            <a:gdLst/>
            <a:ahLst/>
            <a:cxnLst/>
            <a:rect l="l" t="t" r="r" b="b"/>
            <a:pathLst>
              <a:path w="385977" h="125658">
                <a:moveTo>
                  <a:pt x="0" y="0"/>
                </a:moveTo>
                <a:lnTo>
                  <a:pt x="385977" y="0"/>
                </a:lnTo>
                <a:lnTo>
                  <a:pt x="385977" y="125658"/>
                </a:lnTo>
                <a:lnTo>
                  <a:pt x="0" y="12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78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149000" y="5333765"/>
            <a:ext cx="385977" cy="3859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116668" tIns="116668" rIns="116668" bIns="116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2531671" y="5432014"/>
            <a:ext cx="385977" cy="189480"/>
          </a:xfrm>
          <a:custGeom>
            <a:avLst/>
            <a:gdLst/>
            <a:ahLst/>
            <a:cxnLst/>
            <a:rect l="l" t="t" r="r" b="b"/>
            <a:pathLst>
              <a:path w="385977" h="189480">
                <a:moveTo>
                  <a:pt x="0" y="0"/>
                </a:moveTo>
                <a:lnTo>
                  <a:pt x="385977" y="0"/>
                </a:lnTo>
                <a:lnTo>
                  <a:pt x="385977" y="189480"/>
                </a:lnTo>
                <a:lnTo>
                  <a:pt x="0" y="189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77211" y="5330488"/>
            <a:ext cx="392532" cy="392532"/>
          </a:xfrm>
          <a:custGeom>
            <a:avLst/>
            <a:gdLst/>
            <a:ahLst/>
            <a:cxnLst/>
            <a:rect l="l" t="t" r="r" b="b"/>
            <a:pathLst>
              <a:path w="392532" h="392532">
                <a:moveTo>
                  <a:pt x="0" y="0"/>
                </a:moveTo>
                <a:lnTo>
                  <a:pt x="392532" y="0"/>
                </a:lnTo>
                <a:lnTo>
                  <a:pt x="392532" y="392532"/>
                </a:lnTo>
                <a:lnTo>
                  <a:pt x="0" y="392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6033817"/>
            <a:ext cx="16225838" cy="3224483"/>
            <a:chOff x="0" y="0"/>
            <a:chExt cx="2513807" cy="4995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13807" cy="499557"/>
            </a:xfrm>
            <a:custGeom>
              <a:avLst/>
              <a:gdLst/>
              <a:ahLst/>
              <a:cxnLst/>
              <a:rect l="l" t="t" r="r" b="b"/>
              <a:pathLst>
                <a:path w="2513807" h="499557">
                  <a:moveTo>
                    <a:pt x="0" y="0"/>
                  </a:moveTo>
                  <a:lnTo>
                    <a:pt x="2513807" y="0"/>
                  </a:lnTo>
                  <a:lnTo>
                    <a:pt x="2513807" y="499557"/>
                  </a:lnTo>
                  <a:lnTo>
                    <a:pt x="0" y="499557"/>
                  </a:lnTo>
                  <a:close/>
                </a:path>
              </a:pathLst>
            </a:custGeom>
            <a:blipFill>
              <a:blip r:embed="rId6"/>
              <a:stretch>
                <a:fillRect t="-117630" b="-1176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476323" y="3065649"/>
            <a:ext cx="76652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KESIMPULAN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30292" y="1365959"/>
            <a:ext cx="8110538" cy="4256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050" b="1">
                <a:solidFill>
                  <a:srgbClr val="CFCFCF"/>
                </a:solidFill>
                <a:latin typeface="Garet Bold"/>
                <a:ea typeface="Garet Bold"/>
                <a:cs typeface="Garet Bold"/>
                <a:sym typeface="Garet Bold"/>
              </a:rPr>
              <a:t>Sistem absensi berbasis face recognition dengan metode CNN dan KNN memberikan solusi unggul. Akurasi 95% dan kecepatan 1,8 detik meningkatkan efisiensi dan keandalan. Potensi besar untuk implementasi lebih luas di dunia industri.</a:t>
            </a:r>
          </a:p>
          <a:p>
            <a:pPr algn="l">
              <a:lnSpc>
                <a:spcPts val="4270"/>
              </a:lnSpc>
            </a:pPr>
            <a:endParaRPr lang="en-US" sz="3050" b="1">
              <a:solidFill>
                <a:srgbClr val="CFCFC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959015" y="6913342"/>
            <a:ext cx="139371" cy="2344958"/>
            <a:chOff x="0" y="0"/>
            <a:chExt cx="36707" cy="6176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77325"/>
            <a:chOff x="0" y="0"/>
            <a:chExt cx="4816593" cy="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378"/>
            </a:xfrm>
            <a:custGeom>
              <a:avLst/>
              <a:gdLst/>
              <a:ahLst/>
              <a:cxnLst/>
              <a:rect l="l" t="t" r="r" b="b"/>
              <a:pathLst>
                <a:path w="4816592" h="99378">
                  <a:moveTo>
                    <a:pt x="0" y="0"/>
                  </a:moveTo>
                  <a:lnTo>
                    <a:pt x="4816592" y="0"/>
                  </a:lnTo>
                  <a:lnTo>
                    <a:pt x="4816592" y="99378"/>
                  </a:lnTo>
                  <a:lnTo>
                    <a:pt x="0" y="99378"/>
                  </a:lnTo>
                  <a:close/>
                </a:path>
              </a:pathLst>
            </a:custGeom>
            <a:gradFill rotWithShape="1">
              <a:gsLst>
                <a:gs pos="0">
                  <a:srgbClr val="1139C6">
                    <a:alpha val="100000"/>
                  </a:srgbClr>
                </a:gs>
                <a:gs pos="25000">
                  <a:srgbClr val="0AC1D4">
                    <a:alpha val="100000"/>
                  </a:srgbClr>
                </a:gs>
                <a:gs pos="50000">
                  <a:srgbClr val="0AC1D4">
                    <a:alpha val="100000"/>
                  </a:srgbClr>
                </a:gs>
                <a:gs pos="75000">
                  <a:srgbClr val="1139C6">
                    <a:alpha val="100000"/>
                  </a:srgbClr>
                </a:gs>
                <a:gs pos="100000">
                  <a:srgbClr val="A94EB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7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9015" y="6913342"/>
            <a:ext cx="139371" cy="2344958"/>
            <a:chOff x="0" y="0"/>
            <a:chExt cx="36707" cy="6176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707" cy="617602"/>
            </a:xfrm>
            <a:custGeom>
              <a:avLst/>
              <a:gdLst/>
              <a:ahLst/>
              <a:cxnLst/>
              <a:rect l="l" t="t" r="r" b="b"/>
              <a:pathLst>
                <a:path w="36707" h="617602">
                  <a:moveTo>
                    <a:pt x="0" y="0"/>
                  </a:moveTo>
                  <a:lnTo>
                    <a:pt x="36707" y="0"/>
                  </a:lnTo>
                  <a:lnTo>
                    <a:pt x="36707" y="617602"/>
                  </a:lnTo>
                  <a:lnTo>
                    <a:pt x="0" y="617602"/>
                  </a:lnTo>
                  <a:close/>
                </a:path>
              </a:pathLst>
            </a:custGeom>
            <a:solidFill>
              <a:srgbClr val="0BBCD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707" cy="65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13447" y="617967"/>
            <a:ext cx="320407" cy="213471"/>
          </a:xfrm>
          <a:custGeom>
            <a:avLst/>
            <a:gdLst/>
            <a:ahLst/>
            <a:cxnLst/>
            <a:rect l="l" t="t" r="r" b="b"/>
            <a:pathLst>
              <a:path w="320407" h="213471">
                <a:moveTo>
                  <a:pt x="0" y="0"/>
                </a:moveTo>
                <a:lnTo>
                  <a:pt x="320406" y="0"/>
                </a:lnTo>
                <a:lnTo>
                  <a:pt x="320406" y="213471"/>
                </a:lnTo>
                <a:lnTo>
                  <a:pt x="0" y="213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259300" y="8739187"/>
            <a:ext cx="1028700" cy="1646922"/>
            <a:chOff x="0" y="0"/>
            <a:chExt cx="270933" cy="433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433757"/>
            </a:xfrm>
            <a:custGeom>
              <a:avLst/>
              <a:gdLst/>
              <a:ahLst/>
              <a:cxnLst/>
              <a:rect l="l" t="t" r="r" b="b"/>
              <a:pathLst>
                <a:path w="270933" h="433757">
                  <a:moveTo>
                    <a:pt x="0" y="0"/>
                  </a:moveTo>
                  <a:lnTo>
                    <a:pt x="270933" y="0"/>
                  </a:lnTo>
                  <a:lnTo>
                    <a:pt x="270933" y="433757"/>
                  </a:lnTo>
                  <a:lnTo>
                    <a:pt x="0" y="433757"/>
                  </a:lnTo>
                  <a:close/>
                </a:path>
              </a:pathLst>
            </a:custGeom>
            <a:solidFill>
              <a:srgbClr val="FFFFFF">
                <a:alpha val="5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471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523175" y="9187274"/>
            <a:ext cx="519732" cy="602800"/>
          </a:xfrm>
          <a:custGeom>
            <a:avLst/>
            <a:gdLst/>
            <a:ahLst/>
            <a:cxnLst/>
            <a:rect l="l" t="t" r="r" b="b"/>
            <a:pathLst>
              <a:path w="519732" h="602800">
                <a:moveTo>
                  <a:pt x="0" y="0"/>
                </a:moveTo>
                <a:lnTo>
                  <a:pt x="519732" y="0"/>
                </a:lnTo>
                <a:lnTo>
                  <a:pt x="519732" y="602799"/>
                </a:lnTo>
                <a:lnTo>
                  <a:pt x="0" y="60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7259300" y="377325"/>
            <a:ext cx="1028700" cy="694755"/>
            <a:chOff x="0" y="0"/>
            <a:chExt cx="270933" cy="1829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182981"/>
            </a:xfrm>
            <a:custGeom>
              <a:avLst/>
              <a:gdLst/>
              <a:ahLst/>
              <a:cxnLst/>
              <a:rect l="l" t="t" r="r" b="b"/>
              <a:pathLst>
                <a:path w="270933" h="182981">
                  <a:moveTo>
                    <a:pt x="0" y="0"/>
                  </a:moveTo>
                  <a:lnTo>
                    <a:pt x="270933" y="0"/>
                  </a:lnTo>
                  <a:lnTo>
                    <a:pt x="270933" y="182981"/>
                  </a:lnTo>
                  <a:lnTo>
                    <a:pt x="0" y="182981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0933" cy="221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7254538" y="3551748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7254538" y="603381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7254538" y="8739187"/>
            <a:ext cx="10334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656643" y="2351999"/>
            <a:ext cx="6659594" cy="2388036"/>
          </a:xfrm>
          <a:custGeom>
            <a:avLst/>
            <a:gdLst/>
            <a:ahLst/>
            <a:cxnLst/>
            <a:rect l="l" t="t" r="r" b="b"/>
            <a:pathLst>
              <a:path w="6659594" h="2388036">
                <a:moveTo>
                  <a:pt x="0" y="0"/>
                </a:moveTo>
                <a:lnTo>
                  <a:pt x="6659594" y="0"/>
                </a:lnTo>
                <a:lnTo>
                  <a:pt x="6659594" y="2388037"/>
                </a:lnTo>
                <a:lnTo>
                  <a:pt x="0" y="2388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6643" y="5622588"/>
            <a:ext cx="6659594" cy="3783860"/>
          </a:xfrm>
          <a:custGeom>
            <a:avLst/>
            <a:gdLst/>
            <a:ahLst/>
            <a:cxnLst/>
            <a:rect l="l" t="t" r="r" b="b"/>
            <a:pathLst>
              <a:path w="6659594" h="3783860">
                <a:moveTo>
                  <a:pt x="0" y="0"/>
                </a:moveTo>
                <a:lnTo>
                  <a:pt x="6659594" y="0"/>
                </a:lnTo>
                <a:lnTo>
                  <a:pt x="6659594" y="3783860"/>
                </a:lnTo>
                <a:lnTo>
                  <a:pt x="0" y="3783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697184" y="3756807"/>
            <a:ext cx="6913840" cy="3757711"/>
          </a:xfrm>
          <a:custGeom>
            <a:avLst/>
            <a:gdLst/>
            <a:ahLst/>
            <a:cxnLst/>
            <a:rect l="l" t="t" r="r" b="b"/>
            <a:pathLst>
              <a:path w="6913840" h="3757711">
                <a:moveTo>
                  <a:pt x="0" y="0"/>
                </a:moveTo>
                <a:lnTo>
                  <a:pt x="6913840" y="0"/>
                </a:lnTo>
                <a:lnTo>
                  <a:pt x="6913840" y="3757711"/>
                </a:lnTo>
                <a:lnTo>
                  <a:pt x="0" y="3757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1015" y="4430522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Garet Heavy"/>
                <a:ea typeface="Garet Heavy"/>
                <a:cs typeface="Garet Heavy"/>
                <a:sym typeface="Garet Heavy"/>
              </a:rPr>
              <a:t>09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1015" y="4908213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49804"/>
                  </a:srgbClr>
                </a:solidFill>
                <a:latin typeface="Garet"/>
                <a:ea typeface="Garet"/>
                <a:cs typeface="Garet"/>
                <a:sym typeface="Garet"/>
              </a:rPr>
              <a:t>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015" y="5387638"/>
            <a:ext cx="765493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>
                    <a:alpha val="24706"/>
                  </a:srgbClr>
                </a:solidFill>
                <a:latin typeface="Garet Light"/>
                <a:ea typeface="Garet Light"/>
                <a:cs typeface="Garet Light"/>
                <a:sym typeface="Garet Light"/>
              </a:rPr>
              <a:t>11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53132" y="724702"/>
            <a:ext cx="76652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LAMPIRAN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250</Words>
  <Application>Microsoft Macintosh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Garet Bold</vt:lpstr>
      <vt:lpstr>Arial</vt:lpstr>
      <vt:lpstr>Garet Heavy</vt:lpstr>
      <vt:lpstr>Garet</vt:lpstr>
      <vt:lpstr>Garet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Pengembangan Teknologi Modern Biru Ungu</dc:title>
  <cp:lastModifiedBy>Microsoft Office User</cp:lastModifiedBy>
  <cp:revision>5</cp:revision>
  <dcterms:created xsi:type="dcterms:W3CDTF">2006-08-16T00:00:00Z</dcterms:created>
  <dcterms:modified xsi:type="dcterms:W3CDTF">2024-12-24T16:56:47Z</dcterms:modified>
  <dc:identifier>DAGaD-qeMJg</dc:identifier>
</cp:coreProperties>
</file>